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81" r:id="rId4"/>
    <p:sldId id="282" r:id="rId5"/>
    <p:sldId id="283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74" r:id="rId15"/>
    <p:sldId id="268" r:id="rId16"/>
    <p:sldId id="269" r:id="rId17"/>
    <p:sldId id="275" r:id="rId18"/>
    <p:sldId id="270" r:id="rId19"/>
    <p:sldId id="276" r:id="rId20"/>
    <p:sldId id="271" r:id="rId21"/>
    <p:sldId id="272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D232C0-C46B-41C9-B443-573F759D6524}" v="458" dt="2021-03-12T10:29:20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08" autoAdjust="0"/>
  </p:normalViewPr>
  <p:slideViewPr>
    <p:cSldViewPr snapToGrid="0">
      <p:cViewPr varScale="1">
        <p:scale>
          <a:sx n="63" d="100"/>
          <a:sy n="63" d="100"/>
        </p:scale>
        <p:origin x="7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D80CD-B2EA-49DB-A930-41704F7848C7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26A95-8FD1-4A2F-8B7A-92A52B709A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40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26A95-8FD1-4A2F-8B7A-92A52B709A2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66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D6602-8407-4A03-AF5A-46B01C6DD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6B219-40BD-4D56-AFA1-E98B9CBDC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27D88-5638-47C4-86FD-5CE55A168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16CA3-C90D-47B8-8596-4B406B39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F70EA-FA4B-410E-A2D9-352AF878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26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1933-3F0D-4458-B6F0-A2542720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1DEBC-D5C5-4937-9793-81DE6282E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14B5A-AA27-4DA1-B49D-038BCFD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48F95-B6AC-4F64-BE5D-0E94FF9C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080E1-03B3-4062-8CF3-B55FF56E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54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42BB09-F875-4253-BD1C-8240BCDAA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4CCAD-F2CB-4FBF-B8B4-28B6D6B71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E34B8-C1E4-42F3-9FC2-CD595DED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9A5FE-7F60-4F2A-8012-DAB5DEEF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8BC7E-B52C-4DB3-A7B6-D8D87DD8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37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DB8D-0CB1-4095-A16E-A3B932C9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42CD-CAAD-421D-B027-1C1FC94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9D773-C576-47DB-8823-EE978BE7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8DDC9-6A03-4AAB-96CD-10FAA382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22BF6-8DDF-448A-9DCF-30B1FA73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6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C096-5595-4E80-A611-C79B200E7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57CA4-65AA-4870-AD22-B04FAC114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850E8-E038-4F63-957F-FB29849F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884B-DFDA-445F-B0E8-34F3A8CD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F5694-AE29-4367-9683-A48DAD52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5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283F-B08C-4B37-BE60-98053C67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C1735-69CA-4AAC-9E22-6630415DC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661AA-FD64-4299-8A47-DE9B0D0D5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9B1DB-5736-4F78-B3B9-6C8BA53E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5D797-D499-47B3-9DEC-3D6DDD91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9617F-DABD-44C1-B127-6CD839BA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32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29048-C18E-4C43-9629-93DED90C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B1DE0-1806-4466-8C0B-7F4032ECE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521F8-277D-40CA-8222-2D5A5F653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4089F9-EC15-40B4-94FA-ADD374B5F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8F77-8C33-4897-B945-9FB1FE13B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490E8-A9A9-4B57-B3DE-089620765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093BCE-6D77-463B-BE21-59D3E465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BBA834-04A1-47D6-8581-F0A959B9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53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CC03-BABA-4C19-946E-08F0CEF8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0418D-98D5-455B-B332-1102D2DF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6B4D6-9297-4B4A-8F6D-8B631954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5B6F1-FD97-4416-9F00-AEF9A472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79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51C55-3393-426B-A93D-F35CCFD7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F8A67-7111-4329-8368-266E8FE81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E9FC2-037E-4E14-88F0-16C9DBA4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84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46D7-A0A9-4760-8635-685BD27B0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2D5E-11F3-4A74-85D2-5595ABB58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B06BE-98E8-431A-9998-CB58D91A6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D8A44-2BC5-4F43-A79D-14999A61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C69F7-B760-420D-90E3-E527271F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4BB78-8F41-4D7B-9B19-BB9C631E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43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5D9F-AABF-49C3-A6D6-2562F824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B01F5-55FB-4B9B-9D44-A81DAC870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D022C-5872-4FCB-B27C-6E4DF1F6F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703A2-2B78-4940-ABFC-2CE89333C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6549E-8D3F-4DC7-97EF-1A3674AC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B3A27-E62D-45B8-A127-C767514F6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56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5F262-9CAA-4988-9987-7B7566A6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92A3A-5C6E-4074-9EBB-DD51181A6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8C32A-874D-438E-891F-CE7232DAE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938B7-BCE6-4AFF-959A-B1B5291F8A52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9F71-6972-4D64-990C-5B8D79BA4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A104-3545-4369-BEB5-7EFC7682C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E82E8-B3D9-49D1-B9F7-8446D6C6F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41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67F3DC-1ACE-47DB-8901-8A30605BC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79248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CARS DATASET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C6763A-AC49-43EF-B868-808CCD85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1385"/>
            <a:ext cx="10515600" cy="593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DESCRIPTION: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C00000"/>
                </a:solidFill>
              </a:rPr>
              <a:t>               </a:t>
            </a:r>
            <a:r>
              <a:rPr lang="en-IN" sz="2400" dirty="0"/>
              <a:t>The given dataset contains details of given car( model, price, cc, etc.) The cars dataset was collected in hope that it has certain influence on the factors determining  price of a car. Can also be used to train models to accurately predict prices of models with only a few samples.</a:t>
            </a:r>
          </a:p>
          <a:p>
            <a:pPr marL="0" indent="0">
              <a:buNone/>
            </a:pPr>
            <a:r>
              <a:rPr lang="en-IN" sz="2400" b="0" i="0" dirty="0">
                <a:solidFill>
                  <a:srgbClr val="FF0000"/>
                </a:solidFill>
                <a:effectLst/>
              </a:rPr>
              <a:t>CONTENT: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maker - normalized all lowercase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model - normalized all lowercase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mileage - in KM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Manufacture year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Engine displacement - in cc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Engine power - in kW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Body type - almost never present, but I scraped only personal cars, no motorcycles or utility vehicles</a:t>
            </a:r>
          </a:p>
          <a:p>
            <a:pPr marL="0" indent="0" algn="l" fontAlgn="base">
              <a:buNone/>
            </a:pPr>
            <a:endParaRPr lang="en-US" sz="2400" i="0" dirty="0">
              <a:effectLst/>
            </a:endParaRPr>
          </a:p>
          <a:p>
            <a:pPr marL="0" indent="0" algn="l" fontAlgn="base">
              <a:buNone/>
            </a:pPr>
            <a:endParaRPr lang="en-IN" sz="2400" i="0" dirty="0">
              <a:solidFill>
                <a:srgbClr val="C00000"/>
              </a:solidFill>
              <a:effectLst/>
            </a:endParaRPr>
          </a:p>
          <a:p>
            <a:pPr marL="0" indent="0" algn="l" fontAlgn="base">
              <a:buNone/>
            </a:pPr>
            <a:endParaRPr lang="en-US" sz="8600" b="0" i="0" dirty="0">
              <a:effectLst/>
              <a:latin typeface="Inter"/>
            </a:endParaRPr>
          </a:p>
          <a:p>
            <a:pPr marL="0" indent="0">
              <a:buNone/>
            </a:pPr>
            <a:endParaRPr lang="en-IN" sz="8600" b="0" i="0" dirty="0">
              <a:solidFill>
                <a:srgbClr val="C00000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53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CE98-81FB-4C20-AA98-298E4DF4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3"/>
            <a:ext cx="10515600" cy="6601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cs typeface="Calibri" panose="020F0502020204030204"/>
              </a:rPr>
              <a:t>OUTPUT:</a:t>
            </a:r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2    100    18467.826056419333</a:t>
            </a:r>
            <a:endParaRPr lang="en-US" sz="2400" dirty="0"/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1    100-nx    12143.382269965277</a:t>
            </a:r>
            <a:endParaRPr lang="en-US" sz="2400" dirty="0"/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1    105    14635.300903320312</a:t>
            </a:r>
            <a:endParaRPr lang="en-US" sz="2400" dirty="0"/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1    115    17100.680114746094</a:t>
            </a:r>
            <a:endParaRPr lang="en-US" sz="2400" dirty="0"/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1    116    19124.689127604168</a:t>
            </a:r>
            <a:endParaRPr lang="en-US" sz="2400" dirty="0"/>
          </a:p>
          <a:p>
            <a:pPr marL="0" indent="0">
              <a:buNone/>
            </a:pPr>
            <a:endParaRPr lang="en-US" sz="3600" dirty="0">
              <a:solidFill>
                <a:srgbClr val="FF0000"/>
              </a:solidFill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24C9CA0-FA29-43B2-A664-1132AB91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96" y="3627411"/>
            <a:ext cx="11125199" cy="298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BF971-4943-4F81-B5A2-9D07A712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"/>
            <a:ext cx="10515600" cy="66649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JUSTIFICATION FOR QUESTION- 1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                           </a:t>
            </a:r>
            <a:r>
              <a:rPr lang="en-IN" sz="2400" dirty="0"/>
              <a:t>ALL THREE COLUMNS,NAMELY, MAKER,MODEL AND PRICE ARE INTERDEPENDABLE BECAUSE PRICE IS DEPENDENT ON MODEL AND MODEL IS DEPENDENT ON MAKER.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182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CD367-6B8D-48C6-87A8-D1CE27493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07"/>
            <a:ext cx="10515600" cy="67563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ea typeface="+mn-lt"/>
                <a:cs typeface="+mn-lt"/>
              </a:rPr>
              <a:t>2.What are the top five vehicle manufacturers would you recommend? Why?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cs typeface="Calibri"/>
              </a:rPr>
              <a:t>QUERY: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SELECT DISTINCT maker FROM car WHERE </a:t>
            </a:r>
            <a:r>
              <a:rPr lang="en-US" sz="2400" dirty="0" err="1">
                <a:ea typeface="+mn-lt"/>
                <a:cs typeface="+mn-lt"/>
              </a:rPr>
              <a:t>engine_displacement</a:t>
            </a:r>
            <a:r>
              <a:rPr lang="en-US" sz="2400" dirty="0">
                <a:ea typeface="+mn-lt"/>
                <a:cs typeface="+mn-lt"/>
              </a:rPr>
              <a:t> &gt;= 2000 AND </a:t>
            </a:r>
            <a:r>
              <a:rPr lang="en-US" sz="2400" dirty="0" err="1">
                <a:ea typeface="+mn-lt"/>
                <a:cs typeface="+mn-lt"/>
              </a:rPr>
              <a:t>engine_power</a:t>
            </a:r>
            <a:r>
              <a:rPr lang="en-US" sz="2400" dirty="0">
                <a:ea typeface="+mn-lt"/>
                <a:cs typeface="+mn-lt"/>
              </a:rPr>
              <a:t> &gt;= 120 AND </a:t>
            </a:r>
            <a:r>
              <a:rPr lang="en-US" sz="2400" dirty="0" err="1">
                <a:ea typeface="+mn-lt"/>
                <a:cs typeface="+mn-lt"/>
              </a:rPr>
              <a:t>pollution_test</a:t>
            </a:r>
            <a:r>
              <a:rPr lang="en-US" sz="2400" dirty="0">
                <a:ea typeface="+mn-lt"/>
                <a:cs typeface="+mn-lt"/>
              </a:rPr>
              <a:t>=TRUE AND </a:t>
            </a:r>
            <a:r>
              <a:rPr lang="en-US" sz="2400" dirty="0" err="1">
                <a:ea typeface="+mn-lt"/>
                <a:cs typeface="+mn-lt"/>
              </a:rPr>
              <a:t>auto_facility</a:t>
            </a:r>
            <a:r>
              <a:rPr lang="en-US" sz="2400" dirty="0">
                <a:ea typeface="+mn-lt"/>
                <a:cs typeface="+mn-lt"/>
              </a:rPr>
              <a:t> = TRUE AND </a:t>
            </a:r>
            <a:r>
              <a:rPr lang="en-US" sz="2400" dirty="0" err="1">
                <a:ea typeface="+mn-lt"/>
                <a:cs typeface="+mn-lt"/>
              </a:rPr>
              <a:t>fuel_type</a:t>
            </a:r>
            <a:r>
              <a:rPr lang="en-US" sz="2400" dirty="0">
                <a:ea typeface="+mn-lt"/>
                <a:cs typeface="+mn-lt"/>
              </a:rPr>
              <a:t> = 'diesel' ORDER BY 'price' LIMIT 5;</a:t>
            </a:r>
            <a:endParaRPr lang="en-US" sz="2400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DDFD731-53B5-42CF-B77F-65C842BA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35" y="3102454"/>
            <a:ext cx="11565730" cy="28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98EB-597D-49D7-A0C5-6E9AFBCA3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501"/>
            <a:ext cx="10515600" cy="6768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cs typeface="Calibri" panose="020F0502020204030204"/>
              </a:rPr>
              <a:t>OUTPUT:</a:t>
            </a:r>
          </a:p>
          <a:p>
            <a:pPr>
              <a:buNone/>
            </a:pPr>
            <a:r>
              <a:rPr lang="en-US" sz="2400" dirty="0" err="1">
                <a:ea typeface="+mn-lt"/>
                <a:cs typeface="+mn-lt"/>
              </a:rPr>
              <a:t>volvo</a:t>
            </a:r>
            <a:endParaRPr lang="en-US" sz="2400" dirty="0"/>
          </a:p>
          <a:p>
            <a:pPr>
              <a:buNone/>
            </a:pPr>
            <a:r>
              <a:rPr lang="en-US" sz="2400" dirty="0" err="1">
                <a:ea typeface="+mn-lt"/>
                <a:cs typeface="+mn-lt"/>
              </a:rPr>
              <a:t>toyota</a:t>
            </a:r>
            <a:endParaRPr lang="en-US" sz="2400" dirty="0"/>
          </a:p>
          <a:p>
            <a:pPr>
              <a:buNone/>
            </a:pPr>
            <a:r>
              <a:rPr lang="en-US" sz="2400" dirty="0" err="1">
                <a:ea typeface="+mn-lt"/>
                <a:cs typeface="+mn-lt"/>
              </a:rPr>
              <a:t>skoda</a:t>
            </a:r>
            <a:endParaRPr lang="en-US" sz="2400" dirty="0"/>
          </a:p>
          <a:p>
            <a:pPr>
              <a:buNone/>
            </a:pPr>
            <a:r>
              <a:rPr lang="en-US" sz="2400" dirty="0" err="1">
                <a:ea typeface="+mn-lt"/>
                <a:cs typeface="+mn-lt"/>
              </a:rPr>
              <a:t>porsche</a:t>
            </a:r>
            <a:endParaRPr lang="en-US" sz="2400" dirty="0"/>
          </a:p>
          <a:p>
            <a:pPr>
              <a:buNone/>
            </a:pPr>
            <a:r>
              <a:rPr lang="en-US" sz="2400" dirty="0" err="1">
                <a:ea typeface="+mn-lt"/>
                <a:cs typeface="+mn-lt"/>
              </a:rPr>
              <a:t>opel</a:t>
            </a:r>
            <a:endParaRPr lang="en-US" sz="2400" dirty="0"/>
          </a:p>
          <a:p>
            <a:pPr marL="0" indent="0">
              <a:buNone/>
            </a:pPr>
            <a:endParaRPr lang="en-US" sz="3600" dirty="0">
              <a:solidFill>
                <a:srgbClr val="FF0000"/>
              </a:solidFill>
              <a:cs typeface="Calibri" panose="020F0502020204030204"/>
            </a:endParaRPr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F8B6E46-0469-4EF8-8E46-676C5362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4" y="3288509"/>
            <a:ext cx="11494292" cy="34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0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77580-6208-4D8F-A583-55E9516CF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"/>
            <a:ext cx="10515600" cy="667512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JUSTIFICATION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QUESTION- 2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                      </a:t>
            </a:r>
            <a:r>
              <a:rPr lang="en-US" sz="2400" dirty="0">
                <a:latin typeface="Calibri" panose="020F0502020204030204"/>
              </a:rPr>
              <a:t>THE TOP 5 MANUFACTURERS ARE LISTED ABOVE . AND IT IS CALCULATED ON THE  AVERAGE ENGINE DISPLACEMENT, AVERAGE ENGINE POWER, POLLUTION TEST CERTIFIED, AUTO FACILITY AND FUEL TYPE. FINALLY, PRICE IS CALCULATED ON THE CHEAPEST FIRST BASIS.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latin typeface="Calibri" panose="020F0502020204030204"/>
              </a:rPr>
              <a:t>                        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latin typeface="Calibri" panose="020F0502020204030204"/>
              </a:rPr>
              <a:t>                      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314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C6F7-5102-4F0B-8FF0-CF0D8FEE0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578"/>
            <a:ext cx="10515600" cy="672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ea typeface="+mn-lt"/>
                <a:cs typeface="+mn-lt"/>
              </a:rPr>
              <a:t>3.Does fuel type have any impact on the car price? Explain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cs typeface="Calibri"/>
              </a:rPr>
              <a:t>QUERY - 1:</a:t>
            </a:r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SELECT AVG(price) FROM car WHERE </a:t>
            </a:r>
            <a:r>
              <a:rPr lang="en-US" sz="2400" dirty="0" err="1">
                <a:ea typeface="+mn-lt"/>
                <a:cs typeface="+mn-lt"/>
              </a:rPr>
              <a:t>fuel_type</a:t>
            </a:r>
            <a:r>
              <a:rPr lang="en-US" sz="2400" dirty="0">
                <a:ea typeface="+mn-lt"/>
                <a:cs typeface="+mn-lt"/>
              </a:rPr>
              <a:t>='diesel';</a:t>
            </a:r>
            <a:endParaRPr lang="en-US" sz="2400" dirty="0"/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  <a:cs typeface="Calibri"/>
              </a:rPr>
              <a:t>OUTPUT:</a:t>
            </a:r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18084.16866081365</a:t>
            </a:r>
            <a:endParaRPr lang="en-US" sz="2400" dirty="0"/>
          </a:p>
          <a:p>
            <a:pPr>
              <a:buNone/>
            </a:pPr>
            <a:endParaRPr lang="en-US" sz="3600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712B0CC-CC4B-412A-8C17-194200F7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48" y="2917179"/>
            <a:ext cx="9956103" cy="1586198"/>
          </a:xfrm>
          <a:prstGeom prst="rect">
            <a:avLst/>
          </a:prstGeom>
        </p:spPr>
      </p:pic>
      <p:pic>
        <p:nvPicPr>
          <p:cNvPr id="5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E657CB1-BF78-4688-BB0D-F71A101A8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49" y="4738989"/>
            <a:ext cx="9956102" cy="19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33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9ADF2-1A0C-4E32-8B95-EB379DC6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0"/>
            <a:ext cx="10515600" cy="67312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cs typeface="Calibri" panose="020F0502020204030204"/>
              </a:rPr>
              <a:t>QUERY-2:</a:t>
            </a:r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SELECT AVG(price) FROM car WHERE </a:t>
            </a:r>
            <a:r>
              <a:rPr lang="en-US" sz="2400" dirty="0" err="1">
                <a:ea typeface="+mn-lt"/>
                <a:cs typeface="+mn-lt"/>
              </a:rPr>
              <a:t>fuel_type</a:t>
            </a:r>
            <a:r>
              <a:rPr lang="en-US" sz="2400" dirty="0">
                <a:ea typeface="+mn-lt"/>
                <a:cs typeface="+mn-lt"/>
              </a:rPr>
              <a:t>='gasoline';</a:t>
            </a:r>
            <a:endParaRPr lang="en-US" sz="2400" dirty="0"/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OUTPUT:</a:t>
            </a:r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16773.945271466157</a:t>
            </a:r>
          </a:p>
          <a:p>
            <a:pPr>
              <a:buNone/>
            </a:pPr>
            <a:endParaRPr lang="en-US" sz="3600" dirty="0">
              <a:solidFill>
                <a:srgbClr val="FF0000"/>
              </a:solidFill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4662D-F993-464E-B9BE-ECFF73BF27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738347"/>
            <a:ext cx="1091692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DBADCD-B352-4162-95BE-561F0ED977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641600"/>
            <a:ext cx="10916920" cy="18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91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93E11-201C-4688-83D4-77363CF37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77672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JUSTIFICATION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QUESTION- 3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2400" dirty="0"/>
              <a:t>                       THE AVERAGE PRICE OF DIESEL ENGINE IS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18084.16866081365.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IN" sz="2400" dirty="0"/>
              <a:t>AND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AVERAGE PRICE OF GASOLINE ENGINE IS </a:t>
            </a:r>
            <a:r>
              <a:rPr lang="en-IN" sz="2400" dirty="0"/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16773.945271466157. THE DIFFERENCE IS ABOUT 1311 AND SO THE FUEL TYPE HAVE IMPACT ON THE CAR PRICE.</a:t>
            </a:r>
          </a:p>
          <a:p>
            <a:pPr marL="0" indent="0">
              <a:buNone/>
            </a:pPr>
            <a:r>
              <a:rPr lang="en-IN" sz="3600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94639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1DA6-7677-4B83-B1CC-01B152DE7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60" y="152400"/>
            <a:ext cx="10515600" cy="6705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4.How many SUV models did FORD maker launched till now ?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QUERY:</a:t>
            </a:r>
          </a:p>
          <a:p>
            <a:pPr marL="0" indent="0">
              <a:buNone/>
            </a:pPr>
            <a:r>
              <a:rPr lang="en-US" sz="2400" dirty="0"/>
              <a:t>SELECT COUNT(DISTINCT model) FROM car WHERE maker='ford' AND </a:t>
            </a:r>
            <a:r>
              <a:rPr lang="en-US" sz="2400" dirty="0" err="1"/>
              <a:t>car_type</a:t>
            </a:r>
            <a:r>
              <a:rPr lang="en-US" sz="2400" dirty="0"/>
              <a:t> = 'SUV’;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OUTPUT:</a:t>
            </a:r>
          </a:p>
          <a:p>
            <a:pPr marL="0" indent="0">
              <a:buNone/>
            </a:pPr>
            <a:r>
              <a:rPr lang="en-IN" sz="2400" dirty="0"/>
              <a:t>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F8DBB-CC35-4F27-9F40-D82892B4B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" y="3122235"/>
            <a:ext cx="10419080" cy="174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3687F-AA31-42F4-B501-51D09BE78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0" y="4951035"/>
            <a:ext cx="10419080" cy="18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4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9938-EC82-42A2-BE0F-A848E23D5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280"/>
            <a:ext cx="10515600" cy="67056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JUSTIFICATION FOR QUESTION- 4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noProof="0" dirty="0">
                <a:latin typeface="Calibri" panose="020F0502020204030204"/>
              </a:rPr>
              <a:t>                  THE FORD MAKER LAUNCHED 24 SUV CARS TILL NOW.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03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AC43A-F2E1-4506-BF9F-8A0648E3F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Color slug - also almost never present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stk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year - year of the last emission control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transmission - automatic or manual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Door count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Seat count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Fuel type - gasoline, Diesel, electric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Date created - when the ad was scraped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Date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last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seen - when the ad was last seen. Our policy was to remove all ads older than 60 days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Price Eur - list price converted to EUR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REFERENCE: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dataset was taken from Kaggle :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https://www.kaggle.com/mirosval/personal-cars-classifieds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1571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459B-C43B-4F48-9705-6F0B6ADB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" y="182880"/>
            <a:ext cx="10845800" cy="6786880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5. Which 5 car makers have top engine power and passed pollution test ?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QUERY:</a:t>
            </a:r>
          </a:p>
          <a:p>
            <a:pPr marL="0" indent="0">
              <a:buNone/>
            </a:pPr>
            <a:r>
              <a:rPr lang="en-US" sz="2400" dirty="0"/>
              <a:t>SELECT DISTINCT  </a:t>
            </a:r>
            <a:r>
              <a:rPr lang="en-US" sz="2400" dirty="0" err="1"/>
              <a:t>maker,engine_power</a:t>
            </a:r>
            <a:r>
              <a:rPr lang="en-US" sz="2400" dirty="0"/>
              <a:t> FROM car WHERE </a:t>
            </a:r>
            <a:r>
              <a:rPr lang="en-US" sz="2400" dirty="0" err="1"/>
              <a:t>pollution_test</a:t>
            </a:r>
            <a:r>
              <a:rPr lang="en-US" sz="2400" dirty="0"/>
              <a:t>=TRUE ORDER BY </a:t>
            </a:r>
            <a:r>
              <a:rPr lang="en-US" sz="2400" dirty="0" err="1"/>
              <a:t>engine_power</a:t>
            </a:r>
            <a:r>
              <a:rPr lang="en-US" sz="2400" dirty="0"/>
              <a:t> DESC LIMIT 5;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sz="2400" dirty="0" err="1"/>
              <a:t>hyundai</a:t>
            </a:r>
            <a:r>
              <a:rPr lang="en-US" sz="2400" dirty="0"/>
              <a:t>	812</a:t>
            </a:r>
          </a:p>
          <a:p>
            <a:pPr marL="0" indent="0">
              <a:buNone/>
            </a:pPr>
            <a:r>
              <a:rPr lang="en-US" sz="2400" dirty="0" err="1"/>
              <a:t>audi</a:t>
            </a:r>
            <a:r>
              <a:rPr lang="en-US" sz="2400" dirty="0"/>
              <a:t>	             516</a:t>
            </a:r>
          </a:p>
          <a:p>
            <a:pPr marL="0" indent="0">
              <a:buNone/>
            </a:pPr>
            <a:r>
              <a:rPr lang="en-US" sz="2400" dirty="0" err="1"/>
              <a:t>bentley</a:t>
            </a:r>
            <a:r>
              <a:rPr lang="en-US" sz="2400" dirty="0"/>
              <a:t>	460</a:t>
            </a:r>
          </a:p>
          <a:p>
            <a:pPr marL="0" indent="0">
              <a:buNone/>
            </a:pPr>
            <a:r>
              <a:rPr lang="en-US" sz="2400" dirty="0" err="1"/>
              <a:t>toyata</a:t>
            </a:r>
            <a:r>
              <a:rPr lang="en-US" sz="2400" dirty="0"/>
              <a:t> 	             449</a:t>
            </a:r>
          </a:p>
          <a:p>
            <a:pPr marL="0" indent="0">
              <a:buNone/>
            </a:pPr>
            <a:r>
              <a:rPr lang="en-US" sz="2400" dirty="0" err="1"/>
              <a:t>porsche</a:t>
            </a:r>
            <a:r>
              <a:rPr lang="en-US" sz="2400" dirty="0"/>
              <a:t>	441</a:t>
            </a:r>
          </a:p>
          <a:p>
            <a:pPr marL="0" indent="0">
              <a:buNone/>
            </a:pP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01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2A94-F683-4E8B-BC02-8FB8154048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951"/>
            <a:ext cx="12192000" cy="2503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38B15-59DA-4DB1-B959-2BC173D52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7760"/>
            <a:ext cx="12192000" cy="25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80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5DD1C-A5F1-4BD4-8692-C2C6A595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60"/>
            <a:ext cx="10515600" cy="678688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JUSTIFICATION FOR QUESTION- 5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latin typeface="Calibri" panose="020F0502020204030204"/>
              </a:rPr>
              <a:t>                        THE BEST 5 CAR MAKERS WHO HAVE TOP ENGINE POWER AND PASSED POLLUTION TEST ARE, NAMELY, HYUNDAI, AUDI, BENTLEY, PORSCHE.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04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842F3-E4F4-4811-9AFD-417D2DB03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61976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REPORT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4D35-F13E-4CB1-96E1-AD5FE2A74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160"/>
            <a:ext cx="10515600" cy="62382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From this report, I conclude, the top 5 CAR MANUFACTURERS are</a:t>
            </a:r>
          </a:p>
          <a:p>
            <a:pPr marL="0" indent="0">
              <a:buNone/>
            </a:pPr>
            <a:r>
              <a:rPr lang="en-US" sz="2400" dirty="0"/>
              <a:t>1.Volvo</a:t>
            </a:r>
          </a:p>
          <a:p>
            <a:pPr marL="0" indent="0">
              <a:buNone/>
            </a:pPr>
            <a:r>
              <a:rPr lang="en-US" sz="2400" dirty="0"/>
              <a:t>2.Toyota</a:t>
            </a:r>
          </a:p>
          <a:p>
            <a:pPr marL="0" indent="0">
              <a:buNone/>
            </a:pPr>
            <a:r>
              <a:rPr lang="en-US" sz="2400" dirty="0"/>
              <a:t>3.Skoda</a:t>
            </a:r>
          </a:p>
          <a:p>
            <a:pPr marL="0" indent="0">
              <a:buNone/>
            </a:pPr>
            <a:r>
              <a:rPr lang="en-US" sz="2400" dirty="0"/>
              <a:t>4.Porsche</a:t>
            </a:r>
          </a:p>
          <a:p>
            <a:pPr marL="0" indent="0">
              <a:buNone/>
            </a:pPr>
            <a:r>
              <a:rPr lang="en-US" sz="2400" dirty="0"/>
              <a:t>5.Opel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Above Car Manufacturers are arranged on the below given Rank Basis,</a:t>
            </a:r>
          </a:p>
          <a:p>
            <a:pPr marL="0" indent="0">
              <a:buNone/>
            </a:pPr>
            <a:r>
              <a:rPr lang="en-US" sz="2400" dirty="0"/>
              <a:t>1.Lowest Price</a:t>
            </a:r>
          </a:p>
          <a:p>
            <a:pPr marL="0" indent="0">
              <a:buNone/>
            </a:pPr>
            <a:r>
              <a:rPr lang="en-US" sz="2400" dirty="0"/>
              <a:t>2.Engine Displacement  greater than or equal to 2000 cc.</a:t>
            </a:r>
          </a:p>
          <a:p>
            <a:pPr marL="0" indent="0">
              <a:buNone/>
            </a:pPr>
            <a:r>
              <a:rPr lang="en-US" sz="2400" dirty="0"/>
              <a:t>3.Engine Power greater than or equal to 120 kw.</a:t>
            </a:r>
          </a:p>
          <a:p>
            <a:pPr marL="0" indent="0">
              <a:buNone/>
            </a:pPr>
            <a:r>
              <a:rPr lang="en-US" sz="2400" dirty="0"/>
              <a:t>4.Should have passed Pollution emission control test.</a:t>
            </a:r>
          </a:p>
          <a:p>
            <a:pPr marL="0" indent="0">
              <a:buNone/>
            </a:pPr>
            <a:r>
              <a:rPr lang="en-US" sz="2400" dirty="0"/>
              <a:t>5.Should have Automatic Gear facility.</a:t>
            </a:r>
          </a:p>
          <a:p>
            <a:pPr marL="0" indent="0">
              <a:buNone/>
            </a:pPr>
            <a:r>
              <a:rPr lang="en-US" sz="2400" dirty="0"/>
              <a:t>6. Should run in Diesel type engine.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4965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C1CF-062E-4B2E-AAB6-D3D98194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035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DATA VISUALIZATION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07AE5-7F7A-448D-8E3A-E363D156F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3" y="1237426"/>
            <a:ext cx="9774014" cy="4982270"/>
          </a:xfrm>
        </p:spPr>
      </p:pic>
    </p:spTree>
    <p:extLst>
      <p:ext uri="{BB962C8B-B14F-4D97-AF65-F5344CB8AC3E}">
        <p14:creationId xmlns:p14="http://schemas.microsoft.com/office/powerpoint/2010/main" val="2256699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00A0-88E5-4E2E-A4D7-E0FC9B25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2319"/>
          </a:xfrm>
        </p:spPr>
        <p:txBody>
          <a:bodyPr/>
          <a:lstStyle/>
          <a:p>
            <a:pPr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DATA CLEANING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2D59D-DBFC-4FE5-910A-EA60A737C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2321"/>
            <a:ext cx="10515600" cy="607567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1.MAKER: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Maker are independent and individual value. So, incase of blank values it is hard to replace.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Removed all the Blank cells using filter in Microsoft Excel.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MODEL: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Maker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independent and individual value. So, incase of blank values it is hard to replace.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Removed all the Blank cells using filter in Microsoft Excel.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MILEAGE: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set the minimum value to be 10000 km covered per year and so car with mileage less are removed as erroneous value.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Removed all the Values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 &lt; 10000 )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filter in Microsoft Excel because mileage should be at least 10000 kms per year.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8334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923A-37F7-4DAC-94F8-AC531965C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MANUFACTURE YEAR: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This column contained values which are realistically impossible and so it was rectified.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Removed all the Values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 &lt; 1980 )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filter in Microsoft Excel because car manufacture started at 1980s.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ENGINE DISPLACEMENT: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Removed all the Values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 &lt; 1000 )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 &gt; 10000 )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filter in Microsoft Excel because Engine Displacement should be between 1000 and 10000cc.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ENGINE POWER: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Removed all the Values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 &lt; 30 )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filter in Microsoft Excel because Engine Power should not be less than 30kw.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 BODY TYPE: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This column was almost empty and so I filled it with two categories, namely,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the help of Seat Count using Microsoft Excel.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Formula: 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=IF(J2&gt;6,"SUV","COMPACT")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Also, renamed the column to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 Type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972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8E9D-40D0-4706-ACDA-959C3572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COLOR SLUG: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Deleted this Column using Microsoft Excel because its of no use.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9. DOOR COUNT: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Deleted this Column using Microsoft Excel because its of no use.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10. STK CONTROL:</a:t>
            </a:r>
          </a:p>
          <a:p>
            <a:pPr marL="0" indent="0">
              <a:buNone/>
            </a:pPr>
            <a:r>
              <a:rPr lang="en-US" sz="2400" dirty="0"/>
              <a:t>             Renamed this into </a:t>
            </a:r>
            <a:r>
              <a:rPr lang="en-US" sz="2400" dirty="0">
                <a:solidFill>
                  <a:srgbClr val="0070C0"/>
                </a:solidFill>
              </a:rPr>
              <a:t>Pollution Test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             Categorized the value into </a:t>
            </a:r>
            <a:r>
              <a:rPr lang="en-US" sz="2400" dirty="0">
                <a:solidFill>
                  <a:srgbClr val="0070C0"/>
                </a:solidFill>
              </a:rPr>
              <a:t>TRUE </a:t>
            </a:r>
            <a:r>
              <a:rPr lang="en-US" sz="2400" dirty="0"/>
              <a:t>OR</a:t>
            </a:r>
            <a:r>
              <a:rPr lang="en-US" sz="2400" dirty="0">
                <a:solidFill>
                  <a:srgbClr val="0070C0"/>
                </a:solidFill>
              </a:rPr>
              <a:t> FALSE </a:t>
            </a:r>
            <a:r>
              <a:rPr lang="en-US" sz="2400" dirty="0"/>
              <a:t>by using IF and Look Up Table formula in  Microsoft Excel.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           </a:t>
            </a:r>
            <a:r>
              <a:rPr lang="en-US" sz="2400" dirty="0">
                <a:solidFill>
                  <a:srgbClr val="FF0000"/>
                </a:solidFill>
              </a:rPr>
              <a:t>Formula: </a:t>
            </a:r>
            <a:r>
              <a:rPr lang="en-US" sz="2400" dirty="0">
                <a:solidFill>
                  <a:srgbClr val="0070C0"/>
                </a:solidFill>
              </a:rPr>
              <a:t>=IF(all_anonymized_2015_11_2017_03!I2="None", FALSE, TRUE)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11. TRANSMISSION:</a:t>
            </a:r>
          </a:p>
          <a:p>
            <a:pPr marL="0" indent="0">
              <a:buNone/>
            </a:pPr>
            <a:r>
              <a:rPr lang="en-US" sz="2400" dirty="0"/>
              <a:t>             Renamed this into </a:t>
            </a:r>
            <a:r>
              <a:rPr lang="en-US" sz="2400" dirty="0">
                <a:solidFill>
                  <a:srgbClr val="0070C0"/>
                </a:solidFill>
              </a:rPr>
              <a:t>Auto Facility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           </a:t>
            </a:r>
            <a:r>
              <a:rPr lang="en-US" sz="2400" dirty="0"/>
              <a:t>Categorized the value into </a:t>
            </a:r>
            <a:r>
              <a:rPr lang="en-US" sz="2400" dirty="0">
                <a:solidFill>
                  <a:srgbClr val="0070C0"/>
                </a:solidFill>
              </a:rPr>
              <a:t>TRUE </a:t>
            </a:r>
            <a:r>
              <a:rPr lang="en-US" sz="2400" dirty="0"/>
              <a:t>OR</a:t>
            </a:r>
            <a:r>
              <a:rPr lang="en-US" sz="2400" dirty="0">
                <a:solidFill>
                  <a:srgbClr val="0070C0"/>
                </a:solidFill>
              </a:rPr>
              <a:t> FALSE </a:t>
            </a:r>
            <a:r>
              <a:rPr lang="en-US" sz="2400" dirty="0"/>
              <a:t>by using IF and Look Up Table formula in  Microsoft Excel.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             Formula:  </a:t>
            </a:r>
            <a:r>
              <a:rPr lang="en-US" sz="2400" dirty="0">
                <a:solidFill>
                  <a:srgbClr val="0070C0"/>
                </a:solidFill>
              </a:rPr>
              <a:t>=IF(all_anonymized_2015_11_2017_03!J2="auto", TRUE, FALSE)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51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4FDA0-33E3-48BF-8BB4-8C93DC4A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75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12. SEAT COUNT: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              </a:t>
            </a:r>
            <a:r>
              <a:rPr lang="en-IN" sz="2400" dirty="0"/>
              <a:t> Deleted this Column using Microsoft Excel because its of no use.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F0000"/>
                </a:solidFill>
              </a:rPr>
              <a:t>13. FUEL TYPE: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C00000"/>
                </a:solidFill>
              </a:rPr>
              <a:t>                 </a:t>
            </a:r>
            <a:r>
              <a:rPr lang="en-IN" sz="2400" dirty="0"/>
              <a:t>Didn’t modify any Values in this column.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F0000"/>
                </a:solidFill>
              </a:rPr>
              <a:t>14. DATE CREATED:</a:t>
            </a:r>
          </a:p>
          <a:p>
            <a:pPr marL="0" indent="0">
              <a:buNone/>
            </a:pPr>
            <a:r>
              <a:rPr lang="en-IN" sz="2400" dirty="0"/>
              <a:t>                Deleted this Column using Microsoft Excel because its of no use.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F0000"/>
                </a:solidFill>
              </a:rPr>
              <a:t>15. DATE LAST SEEN:</a:t>
            </a:r>
          </a:p>
          <a:p>
            <a:pPr marL="0" indent="0">
              <a:buNone/>
            </a:pPr>
            <a:r>
              <a:rPr lang="en-IN" sz="2400" dirty="0"/>
              <a:t>                Deleted this Column using Microsoft Excel because its of no use.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F0000"/>
                </a:solidFill>
              </a:rPr>
              <a:t>16. PRICE EUR:</a:t>
            </a:r>
          </a:p>
          <a:p>
            <a:pPr marL="0" indent="0">
              <a:buNone/>
            </a:pPr>
            <a:r>
              <a:rPr lang="en-IN" sz="2400" dirty="0"/>
              <a:t>                 Renamed this column into </a:t>
            </a:r>
            <a:r>
              <a:rPr lang="en-IN" sz="2400" dirty="0">
                <a:solidFill>
                  <a:srgbClr val="0070C0"/>
                </a:solidFill>
              </a:rPr>
              <a:t>Price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r>
              <a:rPr lang="en-IN" sz="2400" dirty="0"/>
              <a:t>                 This value had many up and down values and so, I took average of every individual car model and replaced by using IF and Look Like Table.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C00000"/>
                </a:solidFill>
              </a:rPr>
              <a:t>                 </a:t>
            </a:r>
            <a:r>
              <a:rPr lang="en-IN" sz="2400" dirty="0">
                <a:solidFill>
                  <a:srgbClr val="FF0000"/>
                </a:solidFill>
              </a:rPr>
              <a:t>Formula: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=IF(O2="X",VLOOKUP(F2,Sheet5!$A$2:$B$27,2,TRUE),N2)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I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4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8686-2314-40B6-9D7D-092E8CAE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515600" cy="78231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DATA ANALYSIS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28003-4651-447A-98C8-47C6EED82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782320"/>
            <a:ext cx="10515600" cy="60756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QUESTIONS:</a:t>
            </a:r>
            <a:endParaRPr lang="en-US" sz="2400" dirty="0">
              <a:solidFill>
                <a:srgbClr val="FF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1.What is the relationship between car makes, models and price?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QUERY-1</a:t>
            </a:r>
            <a:endParaRPr lang="en-US" sz="2400" dirty="0">
              <a:solidFill>
                <a:srgbClr val="FF0000"/>
              </a:solidFill>
              <a:cs typeface="Calibri" panose="020F0502020204030204"/>
            </a:endParaRPr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SELECT maker, COUNT(DISTINCT model), AVG(price) FROM car GROUP BY maker LIMIT 5;</a:t>
            </a:r>
            <a:endParaRPr lang="en-US" sz="2400" dirty="0"/>
          </a:p>
          <a:p>
            <a:pPr>
              <a:buNone/>
            </a:pPr>
            <a:endParaRPr lang="en-US" dirty="0">
              <a:solidFill>
                <a:srgbClr val="000000"/>
              </a:solidFill>
              <a:cs typeface="Calibri" panose="020F0502020204030204"/>
            </a:endParaRPr>
          </a:p>
          <a:p>
            <a:pPr>
              <a:buNone/>
            </a:pPr>
            <a:endParaRPr lang="en-US" dirty="0">
              <a:solidFill>
                <a:srgbClr val="000000"/>
              </a:solidFill>
              <a:cs typeface="Calibri" panose="020F0502020204030204"/>
            </a:endParaRPr>
          </a:p>
          <a:p>
            <a:pPr>
              <a:buNone/>
            </a:pPr>
            <a:endParaRPr lang="en-US" sz="3600" dirty="0">
              <a:solidFill>
                <a:srgbClr val="FF0000"/>
              </a:solidFill>
              <a:cs typeface="Calibri" panose="020F0502020204030204"/>
            </a:endParaRPr>
          </a:p>
          <a:p>
            <a:pPr>
              <a:buNone/>
            </a:pPr>
            <a:endParaRPr lang="en-US" sz="3600" dirty="0">
              <a:solidFill>
                <a:srgbClr val="FF0000"/>
              </a:solidFill>
              <a:cs typeface="Calibri" panose="020F0502020204030204"/>
            </a:endParaRPr>
          </a:p>
          <a:p>
            <a:pPr>
              <a:buNone/>
            </a:pPr>
            <a:endParaRPr lang="en-US" sz="3600" dirty="0">
              <a:solidFill>
                <a:srgbClr val="FF0000"/>
              </a:solidFill>
              <a:cs typeface="Calibri" panose="020F0502020204030204"/>
            </a:endParaRPr>
          </a:p>
          <a:p>
            <a:pPr>
              <a:buNone/>
            </a:pPr>
            <a:endParaRPr lang="en-US" sz="3600" dirty="0">
              <a:solidFill>
                <a:srgbClr val="FF0000"/>
              </a:solidFill>
              <a:cs typeface="Calibri" panose="020F0502020204030204"/>
            </a:endParaRPr>
          </a:p>
          <a:p>
            <a:pPr>
              <a:buNone/>
            </a:pPr>
            <a:endParaRPr lang="en-US" dirty="0">
              <a:cs typeface="Calibri" panose="020F0502020204030204"/>
            </a:endParaRPr>
          </a:p>
          <a:p>
            <a:pPr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IN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C0465F9-4250-4388-962F-322819B3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27" y="3743895"/>
            <a:ext cx="10705545" cy="18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5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65E2A-CFE5-4D21-89B2-A7336D7FD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822"/>
            <a:ext cx="10515600" cy="672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OUTPUT:</a:t>
            </a:r>
          </a:p>
          <a:p>
            <a:pPr>
              <a:buNone/>
            </a:pPr>
            <a:r>
              <a:rPr lang="en-US" sz="2400" dirty="0" err="1">
                <a:cs typeface="Calibri" panose="020F0502020204030204"/>
              </a:rPr>
              <a:t>audi</a:t>
            </a:r>
            <a:r>
              <a:rPr lang="en-US" sz="2400" dirty="0">
                <a:cs typeface="Calibri" panose="020F0502020204030204"/>
              </a:rPr>
              <a:t>    34    23102.944724905043</a:t>
            </a:r>
            <a:endParaRPr lang="en-US" sz="24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400" dirty="0" err="1">
                <a:cs typeface="Calibri" panose="020F0502020204030204"/>
              </a:rPr>
              <a:t>bentley</a:t>
            </a:r>
            <a:r>
              <a:rPr lang="en-US" sz="2400" dirty="0">
                <a:cs typeface="Calibri" panose="020F0502020204030204"/>
              </a:rPr>
              <a:t>    8    74645.45802186376</a:t>
            </a:r>
            <a:endParaRPr lang="en-US" sz="24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400" dirty="0" err="1">
                <a:cs typeface="Calibri" panose="020F0502020204030204"/>
              </a:rPr>
              <a:t>bmw</a:t>
            </a:r>
            <a:r>
              <a:rPr lang="en-US" sz="2400" dirty="0">
                <a:cs typeface="Calibri" panose="020F0502020204030204"/>
              </a:rPr>
              <a:t>    16    26663.300917344222</a:t>
            </a:r>
            <a:endParaRPr lang="en-US" sz="24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400" dirty="0" err="1">
                <a:cs typeface="Calibri" panose="020F0502020204030204"/>
              </a:rPr>
              <a:t>chevrolet</a:t>
            </a:r>
            <a:r>
              <a:rPr lang="en-US" sz="2400" dirty="0">
                <a:cs typeface="Calibri" panose="020F0502020204030204"/>
              </a:rPr>
              <a:t>    33    16038.810314431224</a:t>
            </a:r>
            <a:endParaRPr lang="en-US" sz="24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400" dirty="0" err="1">
                <a:cs typeface="Calibri" panose="020F0502020204030204"/>
              </a:rPr>
              <a:t>chrysler</a:t>
            </a:r>
            <a:r>
              <a:rPr lang="en-US" sz="2400" dirty="0">
                <a:cs typeface="Calibri" panose="020F0502020204030204"/>
              </a:rPr>
              <a:t>    15    18126.342562759783</a:t>
            </a:r>
            <a:endParaRPr lang="en-US" sz="2400" dirty="0">
              <a:ea typeface="+mn-lt"/>
              <a:cs typeface="+mn-lt"/>
            </a:endParaRPr>
          </a:p>
          <a:p>
            <a:pPr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2D94461-6734-409D-80BE-16045E0C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2" y="3125397"/>
            <a:ext cx="11768136" cy="31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91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8B788-442D-4F81-B50B-315190202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07"/>
            <a:ext cx="10515600" cy="6673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600" dirty="0">
              <a:solidFill>
                <a:srgbClr val="FF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QUERY-2:</a:t>
            </a:r>
            <a:endParaRPr lang="en-US" sz="2400" dirty="0">
              <a:cs typeface="Calibri"/>
            </a:endParaRPr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SELECT COUNT(DISTINCT maker), model, AVG(price) FROM car GROUP BY model LIMIT 5;</a:t>
            </a:r>
            <a:endParaRPr lang="en-US" sz="2400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009DB73-2F96-4E47-82D7-EAF6A65C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3129442"/>
            <a:ext cx="11601449" cy="20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00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1351</Words>
  <Application>Microsoft Office PowerPoint</Application>
  <PresentationFormat>Widescreen</PresentationFormat>
  <Paragraphs>187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Inter</vt:lpstr>
      <vt:lpstr>Office Theme</vt:lpstr>
      <vt:lpstr>CARS DATASET</vt:lpstr>
      <vt:lpstr>PowerPoint Presentation</vt:lpstr>
      <vt:lpstr>DATA CLEANING</vt:lpstr>
      <vt:lpstr>PowerPoint Presentation</vt:lpstr>
      <vt:lpstr>PowerPoint Presentation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</vt:lpstr>
      <vt:lpstr>DATA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CARS DATASET</dc:title>
  <dc:creator>Keerthy raaj</dc:creator>
  <cp:lastModifiedBy>Keerthy raaj</cp:lastModifiedBy>
  <cp:revision>191</cp:revision>
  <dcterms:created xsi:type="dcterms:W3CDTF">2021-03-11T16:05:47Z</dcterms:created>
  <dcterms:modified xsi:type="dcterms:W3CDTF">2021-03-14T19:48:20Z</dcterms:modified>
</cp:coreProperties>
</file>